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2" r:id="rId3"/>
    <p:sldId id="328" r:id="rId4"/>
    <p:sldId id="306" r:id="rId5"/>
    <p:sldId id="307" r:id="rId6"/>
    <p:sldId id="329" r:id="rId7"/>
    <p:sldId id="256" r:id="rId8"/>
    <p:sldId id="309" r:id="rId9"/>
    <p:sldId id="310" r:id="rId10"/>
    <p:sldId id="313" r:id="rId11"/>
    <p:sldId id="314" r:id="rId12"/>
    <p:sldId id="330" r:id="rId13"/>
    <p:sldId id="318" r:id="rId14"/>
    <p:sldId id="332" r:id="rId15"/>
    <p:sldId id="319" r:id="rId16"/>
    <p:sldId id="333" r:id="rId17"/>
    <p:sldId id="336" r:id="rId18"/>
    <p:sldId id="337" r:id="rId19"/>
    <p:sldId id="339" r:id="rId20"/>
    <p:sldId id="340" r:id="rId21"/>
    <p:sldId id="338" r:id="rId22"/>
    <p:sldId id="334" r:id="rId23"/>
    <p:sldId id="270" r:id="rId24"/>
    <p:sldId id="335" r:id="rId25"/>
    <p:sldId id="322" r:id="rId26"/>
    <p:sldId id="305" r:id="rId27"/>
    <p:sldId id="323" r:id="rId28"/>
    <p:sldId id="324" r:id="rId29"/>
    <p:sldId id="32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B26AAC-3C6F-4996-B3B3-119D319AF789}">
          <p14:sldIdLst/>
        </p14:section>
        <p14:section name="심플 스타일" id="{EE2B2F14-9BF9-49E6-9352-DEC195CC4171}">
          <p14:sldIdLst>
            <p14:sldId id="303"/>
            <p14:sldId id="302"/>
            <p14:sldId id="328"/>
            <p14:sldId id="306"/>
            <p14:sldId id="307"/>
            <p14:sldId id="329"/>
            <p14:sldId id="256"/>
            <p14:sldId id="309"/>
            <p14:sldId id="310"/>
            <p14:sldId id="313"/>
            <p14:sldId id="314"/>
            <p14:sldId id="330"/>
            <p14:sldId id="318"/>
            <p14:sldId id="332"/>
            <p14:sldId id="319"/>
            <p14:sldId id="333"/>
            <p14:sldId id="336"/>
            <p14:sldId id="337"/>
            <p14:sldId id="339"/>
            <p14:sldId id="340"/>
            <p14:sldId id="338"/>
            <p14:sldId id="334"/>
            <p14:sldId id="270"/>
            <p14:sldId id="335"/>
            <p14:sldId id="322"/>
            <p14:sldId id="305"/>
            <p14:sldId id="323"/>
            <p14:sldId id="324"/>
            <p14:sldId id="327"/>
          </p14:sldIdLst>
        </p14:section>
        <p14:section name="아날로그 스타일" id="{D08A8CBA-0251-4FF3-94DD-600A6C87BD3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CE2"/>
    <a:srgbClr val="A5CBEF"/>
    <a:srgbClr val="FADBEE"/>
    <a:srgbClr val="F8F3EC"/>
    <a:srgbClr val="DBE0FB"/>
    <a:srgbClr val="F9AFCA"/>
    <a:srgbClr val="FCC3D5"/>
    <a:srgbClr val="B17597"/>
    <a:srgbClr val="FC9380"/>
    <a:srgbClr val="F490C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B71C0-8898-4698-9AED-CCED435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FFEA8-AEB3-4D0A-9CC0-0F5E36C411BB}"/>
              </a:ext>
            </a:extLst>
          </p:cNvPr>
          <p:cNvSpPr txBox="1"/>
          <p:nvPr/>
        </p:nvSpPr>
        <p:spPr>
          <a:xfrm>
            <a:off x="7766462" y="2712124"/>
            <a:ext cx="38122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4400" b="1" dirty="0"/>
              <a:t>4</a:t>
            </a:r>
            <a:r>
              <a:rPr lang="ko-KR" altLang="en-US" sz="4400" b="1" dirty="0"/>
              <a:t>조 </a:t>
            </a:r>
            <a:r>
              <a:rPr lang="en-US" altLang="ko-KR" sz="4400" b="1" dirty="0"/>
              <a:t>-</a:t>
            </a:r>
            <a:r>
              <a:rPr lang="ko-KR" altLang="en-US" sz="4400" b="1" dirty="0"/>
              <a:t> 새벽코딩</a:t>
            </a:r>
            <a:br>
              <a:rPr lang="en-US" altLang="ko-KR" sz="4400" dirty="0"/>
            </a:b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42B7-35D9-41A2-8389-A0932A172C7F}"/>
              </a:ext>
            </a:extLst>
          </p:cNvPr>
          <p:cNvSpPr txBox="1"/>
          <p:nvPr/>
        </p:nvSpPr>
        <p:spPr>
          <a:xfrm>
            <a:off x="4882364" y="3598507"/>
            <a:ext cx="6694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전자 제품 재고관리 </a:t>
            </a:r>
            <a:r>
              <a:rPr lang="en-US" altLang="ko-KR" sz="3600" dirty="0"/>
              <a:t>ERP </a:t>
            </a:r>
            <a:r>
              <a:rPr lang="ko-KR" altLang="en-US" sz="3600" dirty="0"/>
              <a:t>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ED37D2-17B4-499A-8C05-F9D84F65E348}"/>
              </a:ext>
            </a:extLst>
          </p:cNvPr>
          <p:cNvSpPr/>
          <p:nvPr/>
        </p:nvSpPr>
        <p:spPr>
          <a:xfrm>
            <a:off x="334216" y="-904383"/>
            <a:ext cx="5462953" cy="5462953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9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4.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502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데이터베이스 설계서</a:t>
            </a:r>
            <a:r>
              <a:rPr lang="en-US" altLang="ko-KR" sz="2800" spc="300" dirty="0"/>
              <a:t>(ERD)</a:t>
            </a:r>
            <a:endParaRPr lang="ko-KR" alt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1857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7423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 설계서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내용 개체 틀 7">
            <a:extLst>
              <a:ext uri="{FF2B5EF4-FFF2-40B4-BE49-F238E27FC236}">
                <a16:creationId xmlns:a16="http://schemas.microsoft.com/office/drawing/2014/main" id="{CA5AA5DC-1C40-49E4-B56F-97DF797FD7FF}"/>
              </a:ext>
            </a:extLst>
          </p:cNvPr>
          <p:cNvSpPr txBox="1">
            <a:spLocks/>
          </p:cNvSpPr>
          <p:nvPr/>
        </p:nvSpPr>
        <p:spPr>
          <a:xfrm>
            <a:off x="9521879" y="1261643"/>
            <a:ext cx="2199065" cy="49164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3528705-282F-41CD-85F8-47256D4D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1718A3-E899-486D-A69B-FCD6C82B3A54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9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5.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테이블 설계서</a:t>
            </a:r>
          </a:p>
        </p:txBody>
      </p:sp>
    </p:spTree>
    <p:extLst>
      <p:ext uri="{BB962C8B-B14F-4D97-AF65-F5344CB8AC3E}">
        <p14:creationId xmlns:p14="http://schemas.microsoft.com/office/powerpoint/2010/main" val="81169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1822260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명칭으로 저장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ID_CATEGORIES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E19F-7DAB-4E34-AEC1-9864D187063F}"/>
              </a:ext>
            </a:extLst>
          </p:cNvPr>
          <p:cNvSpPr txBox="1"/>
          <p:nvPr/>
        </p:nvSpPr>
        <p:spPr>
          <a:xfrm>
            <a:off x="995461" y="3964022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COLOR</a:t>
            </a:r>
            <a:endParaRPr lang="ko-KR" altLang="en-US" sz="1800" dirty="0"/>
          </a:p>
          <a:p>
            <a:endParaRPr lang="ko-KR" altLang="en-US" dirty="0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A684B51B-2A05-4BB5-939B-04F49E659C87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4395032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컬러를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색상을 명칭으로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16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6.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화면 </a:t>
            </a:r>
            <a:r>
              <a:rPr lang="en-US" altLang="ko-KR" sz="2800" spc="300" dirty="0"/>
              <a:t>UI </a:t>
            </a:r>
            <a:r>
              <a:rPr lang="ko-KR" altLang="en-US" sz="2800" spc="300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34028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대분류의</a:t>
            </a:r>
            <a:r>
              <a:rPr lang="ko-KR" altLang="en-US" sz="1200" b="1" dirty="0">
                <a:solidFill>
                  <a:srgbClr val="0070C0"/>
                </a:solidFill>
              </a:rPr>
              <a:t> 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중분류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81EEEFA-3493-46F7-87EF-A7D5D2C78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3" y="1419408"/>
            <a:ext cx="6984996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50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7.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기능구현</a:t>
            </a:r>
          </a:p>
        </p:txBody>
      </p:sp>
    </p:spTree>
    <p:extLst>
      <p:ext uri="{BB962C8B-B14F-4D97-AF65-F5344CB8AC3E}">
        <p14:creationId xmlns:p14="http://schemas.microsoft.com/office/powerpoint/2010/main" val="9941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</p:spTree>
    <p:extLst>
      <p:ext uri="{BB962C8B-B14F-4D97-AF65-F5344CB8AC3E}">
        <p14:creationId xmlns:p14="http://schemas.microsoft.com/office/powerpoint/2010/main" val="10718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25772"/>
              </p:ext>
            </p:extLst>
          </p:nvPr>
        </p:nvGraphicFramePr>
        <p:xfrm>
          <a:off x="995462" y="1754258"/>
          <a:ext cx="9304426" cy="429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JSP page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header.jsp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각 페이지에 공용으로 들어갈 로고 및 이동메뉴를 내포하고 있는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ko-KR" altLang="en-US" sz="1400" dirty="0"/>
                        <a:t>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maincontent.jsp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화면의 내용을 내포하고 있는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daybreak.jsp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header.jsp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와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maincontent.jsp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을 수입하여 보여지는 </a:t>
                      </a:r>
                      <a:r>
                        <a:rPr lang="ko-KR" altLang="en-US" sz="1400" dirty="0" err="1"/>
                        <a:t>메인화면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allSearch.jsp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모든 전자제품 카테고리를 검색 할 수 있는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common.jsp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공용으로 사용할 </a:t>
                      </a:r>
                      <a:r>
                        <a:rPr lang="en-US" altLang="ko-KR" sz="1400" dirty="0" err="1"/>
                        <a:t>JQuery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및 각종 태그를 포함하는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boardList.jsp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게시판 게시글 목록 화면을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36726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boardContentForm.jsp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게시판 상세화면을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325733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boardRegForm.jsp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게시판 등록화면을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481412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boardUpDelForm.jsp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게시판 수정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삭제 화면을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991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87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25648"/>
              </p:ext>
            </p:extLst>
          </p:nvPr>
        </p:nvGraphicFramePr>
        <p:xfrm>
          <a:off x="995462" y="1754258"/>
          <a:ext cx="9304426" cy="429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JSP page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g_stock_in.jsp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가전제품 카테고리의 입고관리를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g_stock_out.jsp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가전제품 카테고리의 출고관리를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g_statistics.jsp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가전제품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p_stock_in.jsp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PC</a:t>
                      </a:r>
                      <a:r>
                        <a:rPr lang="ko-KR" altLang="en-US" sz="1400" dirty="0"/>
                        <a:t> 카테고리의 입고관리를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p_stock_out.jsp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PC</a:t>
                      </a:r>
                      <a:r>
                        <a:rPr lang="ko-KR" altLang="en-US" sz="1400" dirty="0"/>
                        <a:t> 카테고리의 출고관리를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p_statistics.jsp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PC</a:t>
                      </a:r>
                      <a:r>
                        <a:rPr lang="ko-KR" altLang="en-US" sz="1400" dirty="0"/>
                        <a:t>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36726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t_stock_in.jsp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TV</a:t>
                      </a:r>
                      <a:r>
                        <a:rPr lang="ko-KR" altLang="en-US" sz="1400" dirty="0"/>
                        <a:t> 카테고리의 입고관리를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325733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t_stock_out.jsp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TV</a:t>
                      </a:r>
                      <a:r>
                        <a:rPr lang="ko-KR" altLang="en-US" sz="1400" dirty="0"/>
                        <a:t> 카테고리의 출고관리를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481412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t_statistics.jsp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TV</a:t>
                      </a:r>
                      <a:r>
                        <a:rPr lang="ko-KR" altLang="en-US" sz="1400" dirty="0"/>
                        <a:t>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991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555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1007259" y="1733162"/>
            <a:ext cx="4030591" cy="461665"/>
            <a:chOff x="1007259" y="2450771"/>
            <a:chExt cx="4030591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34355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1007259" y="2146072"/>
            <a:ext cx="3273973" cy="461665"/>
            <a:chOff x="1007259" y="2450771"/>
            <a:chExt cx="3273973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1007259" y="2558982"/>
            <a:ext cx="4614084" cy="461665"/>
            <a:chOff x="1007259" y="2450771"/>
            <a:chExt cx="4614084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4019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609BED-D250-46FA-A5EB-810C6E2155F6}"/>
              </a:ext>
            </a:extLst>
          </p:cNvPr>
          <p:cNvGrpSpPr/>
          <p:nvPr/>
        </p:nvGrpSpPr>
        <p:grpSpPr>
          <a:xfrm>
            <a:off x="1007259" y="2971892"/>
            <a:ext cx="3847528" cy="461665"/>
            <a:chOff x="1007259" y="2450771"/>
            <a:chExt cx="3847528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ADB01-FF30-4A29-AD58-6A08B7677AA6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2FE0D2-E56E-40E2-8866-FD7BF24BA383}"/>
                </a:ext>
              </a:extLst>
            </p:cNvPr>
            <p:cNvSpPr txBox="1"/>
            <p:nvPr/>
          </p:nvSpPr>
          <p:spPr>
            <a:xfrm>
              <a:off x="1602294" y="2450771"/>
              <a:ext cx="3252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설계서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4B67C5-1B8F-4CB4-82EE-3443E621AEB1}"/>
              </a:ext>
            </a:extLst>
          </p:cNvPr>
          <p:cNvGrpSpPr/>
          <p:nvPr/>
        </p:nvGrpSpPr>
        <p:grpSpPr>
          <a:xfrm>
            <a:off x="1007259" y="3384802"/>
            <a:ext cx="3273973" cy="461665"/>
            <a:chOff x="1007259" y="2450771"/>
            <a:chExt cx="3273973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97A3FB-4DA1-45E3-846D-5544D816F694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E557C7-CA81-4F2E-ACEC-5A58B33E0441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9BE25B-1CD0-4836-A0AD-D682A0AE03D4}"/>
              </a:ext>
            </a:extLst>
          </p:cNvPr>
          <p:cNvGrpSpPr/>
          <p:nvPr/>
        </p:nvGrpSpPr>
        <p:grpSpPr>
          <a:xfrm>
            <a:off x="1007259" y="3797712"/>
            <a:ext cx="3144131" cy="461665"/>
            <a:chOff x="1007259" y="2450771"/>
            <a:chExt cx="3144131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0227B-BE35-40E3-8E26-C2B947A6B3DF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54702-8667-4B3D-BE00-30ED2913CF79}"/>
                </a:ext>
              </a:extLst>
            </p:cNvPr>
            <p:cNvSpPr txBox="1"/>
            <p:nvPr/>
          </p:nvSpPr>
          <p:spPr>
            <a:xfrm>
              <a:off x="1602294" y="2450771"/>
              <a:ext cx="2549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57517F-9A42-42FA-B5F5-A7B2FE33C7AD}"/>
              </a:ext>
            </a:extLst>
          </p:cNvPr>
          <p:cNvGrpSpPr/>
          <p:nvPr/>
        </p:nvGrpSpPr>
        <p:grpSpPr>
          <a:xfrm>
            <a:off x="1007259" y="4210622"/>
            <a:ext cx="2318584" cy="461665"/>
            <a:chOff x="1007259" y="2450771"/>
            <a:chExt cx="2318584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CCB6D-B692-44FA-969E-1AAB239B3C7A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8A86E1-6320-46C8-9CE1-2BE6CD564F09}"/>
                </a:ext>
              </a:extLst>
            </p:cNvPr>
            <p:cNvSpPr txBox="1"/>
            <p:nvPr/>
          </p:nvSpPr>
          <p:spPr>
            <a:xfrm>
              <a:off x="1602294" y="245077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기능구현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6A720A-FF2E-4573-985A-48EACB8FBCD5}"/>
              </a:ext>
            </a:extLst>
          </p:cNvPr>
          <p:cNvGrpSpPr/>
          <p:nvPr/>
        </p:nvGrpSpPr>
        <p:grpSpPr>
          <a:xfrm>
            <a:off x="1007259" y="4623530"/>
            <a:ext cx="3027111" cy="461665"/>
            <a:chOff x="1007259" y="2450771"/>
            <a:chExt cx="3027111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10C89D-736A-4D6D-B18E-CF42814D9C45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08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A0B03D-9D79-40DB-8177-B3B87D48A22C}"/>
                </a:ext>
              </a:extLst>
            </p:cNvPr>
            <p:cNvSpPr txBox="1"/>
            <p:nvPr/>
          </p:nvSpPr>
          <p:spPr>
            <a:xfrm>
              <a:off x="1602294" y="2450771"/>
              <a:ext cx="2432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오류 및 해결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A95732-4B0A-4AAB-963F-DE35B85AB68F}"/>
              </a:ext>
            </a:extLst>
          </p:cNvPr>
          <p:cNvGrpSpPr/>
          <p:nvPr/>
        </p:nvGrpSpPr>
        <p:grpSpPr>
          <a:xfrm>
            <a:off x="1007259" y="5036440"/>
            <a:ext cx="1549142" cy="461665"/>
            <a:chOff x="1007259" y="2450771"/>
            <a:chExt cx="1549142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B471D8-3462-42B6-A946-B17616B100B7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09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ED9FE-363A-4480-B850-6C5EE0B66DD1}"/>
                </a:ext>
              </a:extLst>
            </p:cNvPr>
            <p:cNvSpPr txBox="1"/>
            <p:nvPr/>
          </p:nvSpPr>
          <p:spPr>
            <a:xfrm>
              <a:off x="1602294" y="2450771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64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059384"/>
              </p:ext>
            </p:extLst>
          </p:nvPr>
        </p:nvGraphicFramePr>
        <p:xfrm>
          <a:off x="995462" y="1754258"/>
          <a:ext cx="9304426" cy="2145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JSP page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m_stock_in.jsp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모바일 카테고리의 입고관리를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m_stock_out.jsp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모바일 카테고리의 출고관리를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m_statistics.jsp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모바일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전체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84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907759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Method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941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8.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오류 및 해결</a:t>
            </a:r>
          </a:p>
        </p:txBody>
      </p:sp>
    </p:spTree>
    <p:extLst>
      <p:ext uri="{BB962C8B-B14F-4D97-AF65-F5344CB8AC3E}">
        <p14:creationId xmlns:p14="http://schemas.microsoft.com/office/powerpoint/2010/main" val="192406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1064988" y="1604505"/>
            <a:ext cx="4897821" cy="4229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5DC5FE2-1B7C-49E0-856F-B5AFA3A3991F}"/>
              </a:ext>
            </a:extLst>
          </p:cNvPr>
          <p:cNvSpPr/>
          <p:nvPr/>
        </p:nvSpPr>
        <p:spPr>
          <a:xfrm>
            <a:off x="6593731" y="1604504"/>
            <a:ext cx="4897821" cy="4229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2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9.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66020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2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39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B3BDD-A149-4BFF-BC5E-37ED9C0E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7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61619F-7F8C-4A76-8E04-36E6E2BF2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61D7E-906B-436D-ABB0-D89A776D56FB}"/>
              </a:ext>
            </a:extLst>
          </p:cNvPr>
          <p:cNvSpPr txBox="1"/>
          <p:nvPr/>
        </p:nvSpPr>
        <p:spPr>
          <a:xfrm>
            <a:off x="5281249" y="3198167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/>
              <a:t>-</a:t>
            </a:r>
            <a:r>
              <a:rPr lang="ko-KR" altLang="en-US" sz="2400" spc="600" dirty="0"/>
              <a:t>끝</a:t>
            </a:r>
            <a:r>
              <a:rPr lang="en-US" altLang="ko-KR" sz="2400" spc="600" dirty="0"/>
              <a:t>-</a:t>
            </a:r>
            <a:endParaRPr lang="ko-KR" altLang="en-US" sz="2400" spc="600" dirty="0"/>
          </a:p>
        </p:txBody>
      </p:sp>
    </p:spTree>
    <p:extLst>
      <p:ext uri="{BB962C8B-B14F-4D97-AF65-F5344CB8AC3E}">
        <p14:creationId xmlns:p14="http://schemas.microsoft.com/office/powerpoint/2010/main" val="325767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483628" y="3167390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감사합니다</a:t>
            </a:r>
            <a:r>
              <a:rPr kumimoji="0" lang="en-US" altLang="ko-KR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.</a:t>
            </a:r>
            <a:endParaRPr kumimoji="0" lang="ko-KR" altLang="en-US" sz="2800" b="0" i="0" u="none" strike="noStrike" kern="1200" cap="none" spc="18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29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1.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팀원 및 역할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2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CB40D4-C423-4F65-A68C-2E2ACF80E094}"/>
              </a:ext>
            </a:extLst>
          </p:cNvPr>
          <p:cNvGrpSpPr/>
          <p:nvPr/>
        </p:nvGrpSpPr>
        <p:grpSpPr>
          <a:xfrm>
            <a:off x="1541115" y="1427133"/>
            <a:ext cx="1818709" cy="4066374"/>
            <a:chOff x="1541115" y="1048457"/>
            <a:chExt cx="1818709" cy="4066374"/>
          </a:xfrm>
        </p:grpSpPr>
        <p:sp>
          <p:nvSpPr>
            <p:cNvPr id="33" name="正方形/長方形 13">
              <a:extLst>
                <a:ext uri="{FF2B5EF4-FFF2-40B4-BE49-F238E27FC236}">
                  <a16:creationId xmlns:a16="http://schemas.microsoft.com/office/drawing/2014/main" id="{1CD167B6-B54B-43F2-8D67-AEA5295F2D49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FEEAA38C-ECB2-4155-A92A-8FC99FDBBFDF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이성우</a:t>
              </a:r>
              <a:r>
                <a:rPr kumimoji="1" lang="en-US" altLang="ko-KR" dirty="0">
                  <a:latin typeface="+mn-ea"/>
                </a:rPr>
                <a:t>(</a:t>
              </a:r>
              <a:r>
                <a:rPr kumimoji="1" lang="ko-KR" altLang="en-US" dirty="0">
                  <a:latin typeface="+mn-ea"/>
                </a:rPr>
                <a:t>팀장</a:t>
              </a:r>
              <a:r>
                <a:rPr kumimoji="1"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FC147B-DF57-40A1-900E-53DD0DA13243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총괄기획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통합기능구현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2A8800-CFC3-4BA9-BA5F-10FF10C5123E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8E9D5D-4442-4CFB-B30F-5F0DA25A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5" cy="147084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596D5B-B1C6-4646-8A3D-877937568C18}"/>
              </a:ext>
            </a:extLst>
          </p:cNvPr>
          <p:cNvGrpSpPr/>
          <p:nvPr/>
        </p:nvGrpSpPr>
        <p:grpSpPr>
          <a:xfrm>
            <a:off x="9203032" y="1427133"/>
            <a:ext cx="1818709" cy="4281818"/>
            <a:chOff x="9203032" y="1048457"/>
            <a:chExt cx="1818709" cy="4281818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8CCAA07D-10C4-4F24-9544-0BE2DAA0E4FD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E97A44F9-947A-41FC-97EB-025AC9553877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최현준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7B12D6-2DF5-491A-9741-C56258A65EDB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게시판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PPT</a:t>
              </a:r>
              <a:r>
                <a:rPr lang="ko-KR" altLang="en-US" sz="1400" dirty="0"/>
                <a:t> 작성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5F5BB37-5FC4-42CD-99CD-5822DEC1DE1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6BF0C79-955D-42CC-96CE-F159B9AB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274" y="1165903"/>
              <a:ext cx="1136224" cy="151496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29530A-A134-41FE-A2EE-95C2FD01CDCC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32" name="正方形/長方形 13">
              <a:extLst>
                <a:ext uri="{FF2B5EF4-FFF2-40B4-BE49-F238E27FC236}">
                  <a16:creationId xmlns:a16="http://schemas.microsoft.com/office/drawing/2014/main" id="{4760F1F2-DEF7-44FB-A333-0CAEAB77D194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7">
              <a:extLst>
                <a:ext uri="{FF2B5EF4-FFF2-40B4-BE49-F238E27FC236}">
                  <a16:creationId xmlns:a16="http://schemas.microsoft.com/office/drawing/2014/main" id="{37C66F7D-A844-4450-A72D-CAEA11193DB1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오세황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 err="1">
                  <a:latin typeface="+mn-ea"/>
                </a:rPr>
                <a:t>부팀장</a:t>
              </a:r>
              <a:r>
                <a:rPr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5B3FF-AD35-4AB6-A25A-630933B7FFF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화면 </a:t>
              </a:r>
              <a:r>
                <a:rPr lang="en-US" altLang="ko-KR" sz="1400" dirty="0"/>
                <a:t>UI </a:t>
              </a:r>
              <a:r>
                <a:rPr lang="ko-KR" altLang="en-US" sz="1400" dirty="0"/>
                <a:t>설계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 기능 구현</a:t>
              </a:r>
              <a:endParaRPr lang="en-US" altLang="ko-KR" sz="1400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1E5681D-538C-4842-9F6E-AE58C7BE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499625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FE144FF-3662-477E-A798-4ACA590070E5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E0E5A7-EC3F-4228-BB98-82AEB62B03AB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31" name="正方形/長方形 13">
              <a:extLst>
                <a:ext uri="{FF2B5EF4-FFF2-40B4-BE49-F238E27FC236}">
                  <a16:creationId xmlns:a16="http://schemas.microsoft.com/office/drawing/2014/main" id="{4770ECA0-E200-4F69-9623-1A8352E9E69D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BF8C8A-5425-4A44-B0A6-92BE15C0F716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CB60B99-C0FA-4821-9A45-C81FC356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388" y="1165903"/>
              <a:ext cx="1202050" cy="1502944"/>
            </a:xfrm>
            <a:prstGeom prst="rect">
              <a:avLst/>
            </a:prstGeom>
          </p:spPr>
        </p:pic>
        <p:sp>
          <p:nvSpPr>
            <p:cNvPr id="35" name="テキスト ボックス 17">
              <a:extLst>
                <a:ext uri="{FF2B5EF4-FFF2-40B4-BE49-F238E27FC236}">
                  <a16:creationId xmlns:a16="http://schemas.microsoft.com/office/drawing/2014/main" id="{1B89D8BC-513F-4256-8A7C-0E4F72B71D5D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송효재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E2A258-4601-4F5F-93FF-434B1E9E27AC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25BAD6-2802-409F-9D36-FDE0B5FE0D06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9F1289-BEBE-44BC-8ED3-EC37FA5D2581}"/>
              </a:ext>
            </a:extLst>
          </p:cNvPr>
          <p:cNvGrpSpPr/>
          <p:nvPr/>
        </p:nvGrpSpPr>
        <p:grpSpPr>
          <a:xfrm>
            <a:off x="1541115" y="1427133"/>
            <a:ext cx="1818709" cy="3850931"/>
            <a:chOff x="1541115" y="1048457"/>
            <a:chExt cx="1818709" cy="3850931"/>
          </a:xfrm>
        </p:grpSpPr>
        <p:sp>
          <p:nvSpPr>
            <p:cNvPr id="66" name="正方形/長方形 13">
              <a:extLst>
                <a:ext uri="{FF2B5EF4-FFF2-40B4-BE49-F238E27FC236}">
                  <a16:creationId xmlns:a16="http://schemas.microsoft.com/office/drawing/2014/main" id="{6BA5B195-6B64-49FF-B229-07F4647C98ED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テキスト ボックス 17">
              <a:extLst>
                <a:ext uri="{FF2B5EF4-FFF2-40B4-BE49-F238E27FC236}">
                  <a16:creationId xmlns:a16="http://schemas.microsoft.com/office/drawing/2014/main" id="{EF67F76F-30EF-473A-957C-F8E3142794CB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주영일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B59414F-F3C1-41CB-83A7-642322EB5B0A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검색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F5BA9D7-CCC9-4400-A3CD-F212F7D5201F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8679C19-3D8F-4D73-945F-F72749B4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4" cy="147084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C7F63AA-AE6B-4A17-AB2D-BBD424BC9AE0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72" name="正方形/長方形 13">
              <a:extLst>
                <a:ext uri="{FF2B5EF4-FFF2-40B4-BE49-F238E27FC236}">
                  <a16:creationId xmlns:a16="http://schemas.microsoft.com/office/drawing/2014/main" id="{C5A5C35C-190A-438C-BAFF-6D9776356BA5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17">
              <a:extLst>
                <a:ext uri="{FF2B5EF4-FFF2-40B4-BE49-F238E27FC236}">
                  <a16:creationId xmlns:a16="http://schemas.microsoft.com/office/drawing/2014/main" id="{E61F8EFB-0DFA-4FA0-AB82-9A0BBCDA5C07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장영일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9939A14-2A4A-4642-9C3D-E0217D54CD8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 입출고 </a:t>
              </a:r>
              <a:r>
                <a:rPr lang="en-US" altLang="ko-KR" sz="1400" dirty="0"/>
                <a:t>JSP 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D1053ED-B674-4680-ACF9-259DD5FF0327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585DC48-262A-414A-9E6F-47A5E9721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507631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F9E16E4-8936-4B59-A07B-85A69AC18CC5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78" name="正方形/長方形 13">
              <a:extLst>
                <a:ext uri="{FF2B5EF4-FFF2-40B4-BE49-F238E27FC236}">
                  <a16:creationId xmlns:a16="http://schemas.microsoft.com/office/drawing/2014/main" id="{6049A49F-3290-4DA6-8AAF-752DE566AA21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22A7DFE-B71C-47F0-B166-509D11FEB31C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17">
              <a:extLst>
                <a:ext uri="{FF2B5EF4-FFF2-40B4-BE49-F238E27FC236}">
                  <a16:creationId xmlns:a16="http://schemas.microsoft.com/office/drawing/2014/main" id="{FCF06871-0DA8-4740-AC5C-EEC894254831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황성준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F3D37B5-AE2C-460F-91B6-B6192648008B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메인 페이지 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0230C54A-2D59-4138-B653-754DC6AD7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387" y="1165903"/>
              <a:ext cx="1202049" cy="1593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BFBF11-92BA-4587-9CC0-DA119ADBF686}"/>
              </a:ext>
            </a:extLst>
          </p:cNvPr>
          <p:cNvGrpSpPr/>
          <p:nvPr/>
        </p:nvGrpSpPr>
        <p:grpSpPr>
          <a:xfrm>
            <a:off x="9203032" y="1427133"/>
            <a:ext cx="1818709" cy="3850931"/>
            <a:chOff x="9203032" y="1048457"/>
            <a:chExt cx="1818709" cy="3850931"/>
          </a:xfrm>
        </p:grpSpPr>
        <p:sp>
          <p:nvSpPr>
            <p:cNvPr id="84" name="正方形/長方形 13">
              <a:extLst>
                <a:ext uri="{FF2B5EF4-FFF2-40B4-BE49-F238E27FC236}">
                  <a16:creationId xmlns:a16="http://schemas.microsoft.com/office/drawing/2014/main" id="{CEB0C0BD-9395-4125-AD4D-16E642288063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17">
              <a:extLst>
                <a:ext uri="{FF2B5EF4-FFF2-40B4-BE49-F238E27FC236}">
                  <a16:creationId xmlns:a16="http://schemas.microsoft.com/office/drawing/2014/main" id="{66DD67A0-C43B-48C0-975A-81CE755C3745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심영섭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7805528-3FA1-4DDF-A10F-79BED9E7851A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총괄검색기능구현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BFC74F6A-7A55-4D76-AE71-77DCB19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349A5D88-69A8-4E27-B27B-D5B1B76C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274" y="1165903"/>
              <a:ext cx="1130722" cy="1506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6484169-F703-4431-94C4-C6DFF75D724B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0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2.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프로젝트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8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550170"/>
            <a:ext cx="4037528" cy="3316439"/>
          </a:xfrm>
          <a:prstGeom prst="rect">
            <a:avLst/>
          </a:prstGeom>
          <a:solidFill>
            <a:srgbClr val="AA8FD3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7687112" y="2550170"/>
            <a:ext cx="4037528" cy="3316439"/>
          </a:xfrm>
          <a:prstGeom prst="rect">
            <a:avLst/>
          </a:prstGeom>
          <a:solidFill>
            <a:srgbClr val="CD9FD2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F70548-41F5-41E1-8EB4-C05921379C2A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EC78C4-AFF2-429E-AF79-58D860C6F26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7B8A67-50CF-42F6-A54D-7ABD31225117}"/>
                </a:ext>
              </a:extLst>
            </p:cNvPr>
            <p:cNvSpPr txBox="1"/>
            <p:nvPr/>
          </p:nvSpPr>
          <p:spPr>
            <a:xfrm>
              <a:off x="995462" y="118932"/>
              <a:ext cx="3982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7E9B577-BB44-410F-A860-2CFABFE5F78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D4C8D-19C2-40E7-A49B-A54DBED94F35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F034AD-5556-428D-8537-02962AE60590}"/>
              </a:ext>
            </a:extLst>
          </p:cNvPr>
          <p:cNvSpPr txBox="1"/>
          <p:nvPr/>
        </p:nvSpPr>
        <p:spPr>
          <a:xfrm>
            <a:off x="467360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선택 동기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6F4949-AB8C-4E43-804A-D57C7AB92187}"/>
              </a:ext>
            </a:extLst>
          </p:cNvPr>
          <p:cNvSpPr txBox="1"/>
          <p:nvPr/>
        </p:nvSpPr>
        <p:spPr>
          <a:xfrm>
            <a:off x="7687112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진행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62C4-C86F-4549-937C-9FCDB0E3C819}"/>
              </a:ext>
            </a:extLst>
          </p:cNvPr>
          <p:cNvSpPr txBox="1"/>
          <p:nvPr/>
        </p:nvSpPr>
        <p:spPr>
          <a:xfrm>
            <a:off x="467360" y="3143190"/>
            <a:ext cx="3982180" cy="1341842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400" dirty="0">
                <a:latin typeface="굴림" panose="020B0600000101010101" pitchFamily="50" charset="-127"/>
              </a:rPr>
              <a:t>ERP</a:t>
            </a:r>
            <a:r>
              <a:rPr lang="ko-KR" altLang="en-US" sz="14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시스템을 만들어보고자 본 프로젝트를 선택하게 되었음</a:t>
            </a:r>
            <a:r>
              <a:rPr lang="en-US" altLang="ko-KR" sz="1400" dirty="0">
                <a:latin typeface="굴림" panose="020B0600000101010101" pitchFamily="50" charset="-127"/>
              </a:rPr>
              <a:t>.</a:t>
            </a:r>
            <a:endParaRPr lang="ko-KR" altLang="en-US" sz="1400" dirty="0">
              <a:latin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5DEEE-5827-4994-9DC1-E9C54E3A0AD9}"/>
              </a:ext>
            </a:extLst>
          </p:cNvPr>
          <p:cNvSpPr txBox="1"/>
          <p:nvPr/>
        </p:nvSpPr>
        <p:spPr>
          <a:xfrm>
            <a:off x="7694836" y="3143190"/>
            <a:ext cx="3982180" cy="2636043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다양하고 세분화된 통합검색기능을 통해 사용자에게 편의성을 제공할 수 있는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게시판 기능 통해 사용자들 간의 원활한 의사소통 및 의사소통 형성과 연계된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사용자에게 개별 및 종합 통계 시스템들을 통한 직관적</a:t>
            </a:r>
            <a:r>
              <a:rPr lang="en-US" altLang="ko-KR" sz="1400" dirty="0"/>
              <a:t>, </a:t>
            </a:r>
            <a:r>
              <a:rPr lang="ko-KR" altLang="en-US" sz="1400" dirty="0"/>
              <a:t>시각적 자료 제공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450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3.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적용기술 및 개발환경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076DC13-5B79-4F31-BB24-72CB9E36DB07}"/>
              </a:ext>
            </a:extLst>
          </p:cNvPr>
          <p:cNvSpPr/>
          <p:nvPr/>
        </p:nvSpPr>
        <p:spPr>
          <a:xfrm>
            <a:off x="4404285" y="2346937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30C01F1-C7F0-47E8-9D0A-871BF53BFCEE}"/>
              </a:ext>
            </a:extLst>
          </p:cNvPr>
          <p:cNvSpPr/>
          <p:nvPr/>
        </p:nvSpPr>
        <p:spPr>
          <a:xfrm>
            <a:off x="4404285" y="4598034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5381462-FDC5-4799-8EF7-C748ECB6497B}"/>
              </a:ext>
            </a:extLst>
          </p:cNvPr>
          <p:cNvSpPr/>
          <p:nvPr/>
        </p:nvSpPr>
        <p:spPr>
          <a:xfrm>
            <a:off x="1653047" y="3848316"/>
            <a:ext cx="1699590" cy="944216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3FA2C42-D941-4B1C-AE3D-E0B54D21F515}"/>
              </a:ext>
            </a:extLst>
          </p:cNvPr>
          <p:cNvSpPr/>
          <p:nvPr/>
        </p:nvSpPr>
        <p:spPr>
          <a:xfrm>
            <a:off x="3516768" y="315634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A5CBE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39BD6B0-AD2E-423A-9312-25DD78770EF0}"/>
              </a:ext>
            </a:extLst>
          </p:cNvPr>
          <p:cNvSpPr/>
          <p:nvPr/>
        </p:nvSpPr>
        <p:spPr>
          <a:xfrm>
            <a:off x="2464755" y="315733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ADBE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44EAAFA-755C-4483-98A8-46B0897B7B4F}"/>
              </a:ext>
            </a:extLst>
          </p:cNvPr>
          <p:cNvSpPr/>
          <p:nvPr/>
        </p:nvSpPr>
        <p:spPr>
          <a:xfrm>
            <a:off x="2986015" y="409431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71F3A87-F801-4FAD-AA55-05EE54E556E2}"/>
              </a:ext>
            </a:extLst>
          </p:cNvPr>
          <p:cNvSpPr/>
          <p:nvPr/>
        </p:nvSpPr>
        <p:spPr>
          <a:xfrm>
            <a:off x="4028608" y="40957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CF310BE-9491-453B-A684-C307CC9D5B08}"/>
              </a:ext>
            </a:extLst>
          </p:cNvPr>
          <p:cNvSpPr/>
          <p:nvPr/>
        </p:nvSpPr>
        <p:spPr>
          <a:xfrm>
            <a:off x="3490517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DBE0F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70D4199-8494-42E6-894B-70843546A4E3}"/>
              </a:ext>
            </a:extLst>
          </p:cNvPr>
          <p:cNvSpPr/>
          <p:nvPr/>
        </p:nvSpPr>
        <p:spPr>
          <a:xfrm>
            <a:off x="2449523" y="503595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81A9A0F-31C2-4B34-B1C0-4D009C7A24D6}"/>
              </a:ext>
            </a:extLst>
          </p:cNvPr>
          <p:cNvSpPr/>
          <p:nvPr/>
        </p:nvSpPr>
        <p:spPr>
          <a:xfrm>
            <a:off x="1936654" y="408602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C359FD-05B6-4CD4-9437-574F1DA3ADD9}"/>
              </a:ext>
            </a:extLst>
          </p:cNvPr>
          <p:cNvGrpSpPr/>
          <p:nvPr/>
        </p:nvGrpSpPr>
        <p:grpSpPr>
          <a:xfrm>
            <a:off x="6447796" y="1620561"/>
            <a:ext cx="4922901" cy="977853"/>
            <a:chOff x="7283579" y="1932234"/>
            <a:chExt cx="4922901" cy="12277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649958-4D63-4B8E-8559-8DC2D1251EB7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734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언어</a:t>
              </a:r>
              <a:r>
                <a:rPr lang="en-US" altLang="ko-KR" sz="1600" dirty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</a:rPr>
                <a:t>개발 툴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 Code,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JAVA, JavaScript, CSS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8CCF0-E901-4ECB-9AB2-84E7143271D3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활용 기술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1E97E9-3D75-4F3E-997C-AFEEF0E6685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60099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5301BAC-5457-48AB-8BB0-6ED7F7DDFF0C}"/>
              </a:ext>
            </a:extLst>
          </p:cNvPr>
          <p:cNvSpPr/>
          <p:nvPr/>
        </p:nvSpPr>
        <p:spPr>
          <a:xfrm>
            <a:off x="4539878" y="5045193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A1695F75-9826-4CD1-A219-FDC0078838A1}"/>
              </a:ext>
            </a:extLst>
          </p:cNvPr>
          <p:cNvSpPr/>
          <p:nvPr/>
        </p:nvSpPr>
        <p:spPr>
          <a:xfrm>
            <a:off x="1409321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68C0873-93B0-4F63-A154-04BA992F8339}"/>
              </a:ext>
            </a:extLst>
          </p:cNvPr>
          <p:cNvSpPr/>
          <p:nvPr/>
        </p:nvSpPr>
        <p:spPr>
          <a:xfrm>
            <a:off x="2995803" y="22131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CC3C7D75-08C3-43BE-A632-92D126535EC3}"/>
              </a:ext>
            </a:extLst>
          </p:cNvPr>
          <p:cNvSpPr/>
          <p:nvPr/>
        </p:nvSpPr>
        <p:spPr>
          <a:xfrm>
            <a:off x="4044474" y="221552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087532B-8AD0-465E-86A4-A6E54FB5018C}"/>
              </a:ext>
            </a:extLst>
          </p:cNvPr>
          <p:cNvSpPr/>
          <p:nvPr/>
        </p:nvSpPr>
        <p:spPr>
          <a:xfrm>
            <a:off x="1944564" y="221663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2DB04B6-99F6-4734-9D6B-BF13136FA022}"/>
              </a:ext>
            </a:extLst>
          </p:cNvPr>
          <p:cNvSpPr/>
          <p:nvPr/>
        </p:nvSpPr>
        <p:spPr>
          <a:xfrm>
            <a:off x="2467275" y="1263184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A802C00-6E7B-42F2-B51B-542D809B8DCF}"/>
              </a:ext>
            </a:extLst>
          </p:cNvPr>
          <p:cNvSpPr/>
          <p:nvPr/>
        </p:nvSpPr>
        <p:spPr>
          <a:xfrm>
            <a:off x="1419135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1E2698C0-EE28-40A1-904B-B6DF3887A98D}"/>
              </a:ext>
            </a:extLst>
          </p:cNvPr>
          <p:cNvSpPr/>
          <p:nvPr/>
        </p:nvSpPr>
        <p:spPr>
          <a:xfrm>
            <a:off x="3521809" y="1272420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408FBD57-3800-4F7F-84CD-B6C2717B86CE}"/>
              </a:ext>
            </a:extLst>
          </p:cNvPr>
          <p:cNvSpPr/>
          <p:nvPr/>
        </p:nvSpPr>
        <p:spPr>
          <a:xfrm>
            <a:off x="4568007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CFC4E9-A558-45B3-B5A8-C930739A71FC}"/>
              </a:ext>
            </a:extLst>
          </p:cNvPr>
          <p:cNvGrpSpPr/>
          <p:nvPr/>
        </p:nvGrpSpPr>
        <p:grpSpPr>
          <a:xfrm>
            <a:off x="6447796" y="2749665"/>
            <a:ext cx="4922901" cy="1470296"/>
            <a:chOff x="7283579" y="1932234"/>
            <a:chExt cx="4922901" cy="184601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E0AA63-CABB-45AF-B489-53C16CA24EAA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OS : Windows 10 Pro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Service : Apache Tomcat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Framework : Spring,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MyBatis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데이터베이스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Oracle 11g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2C4BA4-487C-4733-9F85-A7FC1A230C28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개발 환경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6DA1D03-6F22-4457-8AB4-B9A88C058A4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FABBC0-D1A4-4E35-AA7C-1B70DC253DB9}"/>
              </a:ext>
            </a:extLst>
          </p:cNvPr>
          <p:cNvGrpSpPr/>
          <p:nvPr/>
        </p:nvGrpSpPr>
        <p:grpSpPr>
          <a:xfrm>
            <a:off x="6447796" y="4371212"/>
            <a:ext cx="4922901" cy="1470296"/>
            <a:chOff x="7283579" y="1932234"/>
            <a:chExt cx="4922901" cy="18460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69D444-8248-4FD6-9729-4DECD1684703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개발도구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Studio, Maven,</a:t>
              </a:r>
            </a:p>
            <a:p>
              <a:pPr algn="l" latinLnBrk="1"/>
              <a:r>
                <a:rPr lang="en-US" altLang="ko-KR" sz="1600" dirty="0" err="1">
                  <a:solidFill>
                    <a:schemeClr val="tx1"/>
                  </a:solidFill>
                </a:rPr>
                <a:t>SQLGate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형상 관리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Git, GitHub</a:t>
              </a: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기타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Excel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EA4327-9D85-4752-B375-DC649625AD14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사용 도구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BA0498D-817C-4292-8C34-7140B5617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1D4EB693-2409-4AB2-99BA-6EC5B8F94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98" y="1479638"/>
            <a:ext cx="808637" cy="8086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6434031-E919-4CCB-9821-BF361417D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43" y="1358950"/>
            <a:ext cx="1017678" cy="101767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2686243-97F9-478E-B480-16A9763EC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00" y="2554596"/>
            <a:ext cx="968021" cy="505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91C9CD-5CFA-4B53-881B-DA3444D4C6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8" y="3351499"/>
            <a:ext cx="790894" cy="790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52E2E5-BF7C-45F0-8BBF-6E6183286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87" y="4294304"/>
            <a:ext cx="1195257" cy="8118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56D781-9DBC-4BB3-B632-9479786896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01" y="4265483"/>
            <a:ext cx="855642" cy="855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2E3744-A5BC-42C3-BA29-F9F17B37BD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39" y="4273956"/>
            <a:ext cx="941045" cy="9410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87AE44-6F7E-440C-B27F-1EE9550D96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0" y="5150865"/>
            <a:ext cx="916240" cy="91624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866DE44-A19E-47E9-A1EE-B013F0E0A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60" y="5219578"/>
            <a:ext cx="861337" cy="77881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F510907-F884-4ECC-BED0-49BF793130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98" y="1471770"/>
            <a:ext cx="740289" cy="74028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C8A835D-A621-4F4A-BAA7-C3571DAF9D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73" y="5452506"/>
            <a:ext cx="854824" cy="38467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10588C6-2A04-4102-8293-DD259117D0E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58" y="5185572"/>
            <a:ext cx="881533" cy="88153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7B7152E-FBFB-4BD6-91D9-1645478BE5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78" y="3549230"/>
            <a:ext cx="844168" cy="422084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D7B22F4-EB38-478D-A1F1-5BC6DF4B439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88" y="2508225"/>
            <a:ext cx="1231787" cy="61589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CBFDBA6-FB07-4BE8-99A9-30C50CC5DE9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37" y="1388545"/>
            <a:ext cx="977954" cy="97795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CC6D753-D799-4291-8A77-0BAC6802B6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93" y="2597049"/>
            <a:ext cx="948757" cy="509089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B08B8A-5D74-431A-9311-38A8DF09AC81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935</Words>
  <Application>Microsoft Office PowerPoint</Application>
  <PresentationFormat>와이드스크린</PresentationFormat>
  <Paragraphs>229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굴림</vt:lpstr>
      <vt:lpstr>나눔스퀘어 Bold</vt:lpstr>
      <vt:lpstr>나눔스퀘어 Light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SungWoo</cp:lastModifiedBy>
  <cp:revision>60</cp:revision>
  <dcterms:created xsi:type="dcterms:W3CDTF">2020-05-10T02:38:09Z</dcterms:created>
  <dcterms:modified xsi:type="dcterms:W3CDTF">2021-11-04T06:16:53Z</dcterms:modified>
</cp:coreProperties>
</file>